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1" r:id="rId4"/>
    <p:sldId id="298" r:id="rId5"/>
    <p:sldId id="259" r:id="rId6"/>
    <p:sldId id="287" r:id="rId7"/>
    <p:sldId id="260" r:id="rId8"/>
    <p:sldId id="261" r:id="rId9"/>
    <p:sldId id="309" r:id="rId10"/>
    <p:sldId id="263" r:id="rId11"/>
    <p:sldId id="264" r:id="rId12"/>
    <p:sldId id="269" r:id="rId13"/>
    <p:sldId id="302" r:id="rId14"/>
    <p:sldId id="300" r:id="rId15"/>
    <p:sldId id="301" r:id="rId16"/>
    <p:sldId id="270" r:id="rId17"/>
    <p:sldId id="303" r:id="rId18"/>
    <p:sldId id="271" r:id="rId19"/>
    <p:sldId id="279" r:id="rId20"/>
    <p:sldId id="272" r:id="rId21"/>
    <p:sldId id="305" r:id="rId22"/>
    <p:sldId id="276" r:id="rId23"/>
    <p:sldId id="277" r:id="rId24"/>
    <p:sldId id="278" r:id="rId25"/>
    <p:sldId id="292" r:id="rId26"/>
    <p:sldId id="306" r:id="rId27"/>
    <p:sldId id="281" r:id="rId28"/>
    <p:sldId id="307" r:id="rId29"/>
    <p:sldId id="294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E92-70B0-4B53-A76B-FB1585EECC0A}" type="datetimeFigureOut">
              <a:rPr lang="ru-RU" smtClean="0"/>
              <a:pPr/>
              <a:t>08.10.2020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387-BDD7-4B21-891E-E64281221A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902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E92-70B0-4B53-A76B-FB1585EECC0A}" type="datetimeFigureOut">
              <a:rPr lang="ru-RU" smtClean="0"/>
              <a:pPr/>
              <a:t>08.10.2020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387-BDD7-4B21-891E-E64281221A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177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E92-70B0-4B53-A76B-FB1585EECC0A}" type="datetimeFigureOut">
              <a:rPr lang="ru-RU" smtClean="0"/>
              <a:pPr/>
              <a:t>08.10.2020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387-BDD7-4B21-891E-E64281221A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888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E92-70B0-4B53-A76B-FB1585EECC0A}" type="datetimeFigureOut">
              <a:rPr lang="ru-RU" smtClean="0"/>
              <a:pPr/>
              <a:t>08.10.2020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387-BDD7-4B21-891E-E64281221A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243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E92-70B0-4B53-A76B-FB1585EECC0A}" type="datetimeFigureOut">
              <a:rPr lang="ru-RU" smtClean="0"/>
              <a:pPr/>
              <a:t>08.10.2020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387-BDD7-4B21-891E-E64281221A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031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E92-70B0-4B53-A76B-FB1585EECC0A}" type="datetimeFigureOut">
              <a:rPr lang="ru-RU" smtClean="0"/>
              <a:pPr/>
              <a:t>08.10.2020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387-BDD7-4B21-891E-E64281221A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394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E92-70B0-4B53-A76B-FB1585EECC0A}" type="datetimeFigureOut">
              <a:rPr lang="ru-RU" smtClean="0"/>
              <a:pPr/>
              <a:t>08.10.2020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387-BDD7-4B21-891E-E64281221A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799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E92-70B0-4B53-A76B-FB1585EECC0A}" type="datetimeFigureOut">
              <a:rPr lang="ru-RU" smtClean="0"/>
              <a:pPr/>
              <a:t>08.10.2020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387-BDD7-4B21-891E-E64281221A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929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E92-70B0-4B53-A76B-FB1585EECC0A}" type="datetimeFigureOut">
              <a:rPr lang="ru-RU" smtClean="0"/>
              <a:pPr/>
              <a:t>08.10.2020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387-BDD7-4B21-891E-E64281221A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998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E92-70B0-4B53-A76B-FB1585EECC0A}" type="datetimeFigureOut">
              <a:rPr lang="ru-RU" smtClean="0"/>
              <a:pPr/>
              <a:t>08.10.2020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387-BDD7-4B21-891E-E64281221A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454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E92-70B0-4B53-A76B-FB1585EECC0A}" type="datetimeFigureOut">
              <a:rPr lang="ru-RU" smtClean="0"/>
              <a:pPr/>
              <a:t>08.10.2020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387-BDD7-4B21-891E-E64281221A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507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A9E92-70B0-4B53-A76B-FB1585EECC0A}" type="datetimeFigureOut">
              <a:rPr lang="ru-RU" smtClean="0"/>
              <a:pPr/>
              <a:t>08.10.2020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4D7387-BDD7-4B21-891E-E64281221A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019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&#1040;&#1090;&#1090;&#1077;&#1089;&#1090;&#1072;&#1094;&#1080;&#1103;/&#1044;&#1080;&#1087;&#1083;&#1086;&#1084;%20&#1069;&#1042;&#8470;586274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be.com/channel/UCRsdHGSJrm_PgM3HWsAnYUQ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youtu.be/JD8StkB8DL8" TargetMode="External"/><Relationship Id="rId4" Type="http://schemas.openxmlformats.org/officeDocument/2006/relationships/hyperlink" Target="https://youtu.be/eqA0MCqZumU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792087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3200" b="1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3200" b="1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3200" b="1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Министерство </a:t>
            </a:r>
            <a:r>
              <a:rPr lang="ru-RU" sz="3200" b="1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образования РМ</a:t>
            </a:r>
            <a:br>
              <a:rPr lang="ru-RU" sz="3200" b="1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700808"/>
            <a:ext cx="6400800" cy="1728192"/>
          </a:xfrm>
        </p:spPr>
        <p:txBody>
          <a:bodyPr>
            <a:normAutofit fontScale="92500" lnSpcReduction="10000"/>
          </a:bodyPr>
          <a:lstStyle/>
          <a:p>
            <a:pPr lvl="0">
              <a:spcBef>
                <a:spcPct val="0"/>
              </a:spcBef>
              <a:defRPr/>
            </a:pPr>
            <a:r>
              <a:rPr lang="ru-RU" sz="6000" b="1" spc="150" dirty="0">
                <a:ln w="11430"/>
                <a:solidFill>
                  <a:srgbClr val="FF0000"/>
                </a:solidFill>
                <a:latin typeface="Bookman Old Style" pitchFamily="18" charset="0"/>
                <a:cs typeface="Narkisim" pitchFamily="34" charset="-79"/>
              </a:rPr>
              <a:t>Портфолио</a:t>
            </a:r>
          </a:p>
          <a:p>
            <a:pPr lvl="0">
              <a:spcBef>
                <a:spcPct val="0"/>
              </a:spcBef>
              <a:defRPr/>
            </a:pPr>
            <a:r>
              <a:rPr lang="ru-RU" sz="6000" b="1" spc="150" dirty="0">
                <a:ln w="11430"/>
                <a:solidFill>
                  <a:srgbClr val="FF0000"/>
                </a:solidFill>
                <a:latin typeface="Bookman Old Style" pitchFamily="18" charset="0"/>
                <a:cs typeface="Narkisim" pitchFamily="34" charset="-79"/>
              </a:rPr>
              <a:t>воспитателя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905506"/>
            <a:ext cx="69127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1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400" i="1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1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400" i="1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Милаевой</a:t>
            </a:r>
            <a:r>
              <a:rPr kumimoji="0" lang="ru-RU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Галины Николаевны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Муниципального бюджетного дошкольного образовательного учреждения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Атяшевского</a:t>
            </a:r>
            <a:r>
              <a:rPr kumimoji="0" lang="ru-RU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муниципального района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Республики Мордовия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«</a:t>
            </a:r>
            <a:r>
              <a:rPr kumimoji="0" lang="ru-RU" sz="24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Атяшевский</a:t>
            </a:r>
            <a:r>
              <a:rPr kumimoji="0" lang="ru-RU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детский сад № 2»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27284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99" y="26252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Times New Roman" pitchFamily="18" charset="0"/>
              </a:rPr>
              <a:t>Общие </a:t>
            </a:r>
            <a:r>
              <a:rPr lang="ru-RU" sz="2800" b="1" dirty="0">
                <a:solidFill>
                  <a:srgbClr val="FF0000"/>
                </a:solidFill>
                <a:latin typeface="Bookman Old Style" pitchFamily="18" charset="0"/>
                <a:ea typeface="+mn-ea"/>
                <a:cs typeface="Times New Roman" pitchFamily="18" charset="0"/>
              </a:rPr>
              <a:t>сведения</a:t>
            </a:r>
            <a:br>
              <a:rPr lang="ru-RU" sz="2800" b="1" dirty="0">
                <a:solidFill>
                  <a:srgbClr val="FF0000"/>
                </a:solidFill>
                <a:latin typeface="Bookman Old Style" pitchFamily="18" charset="0"/>
                <a:ea typeface="+mn-ea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11560" y="1600200"/>
            <a:ext cx="8075240" cy="4525963"/>
          </a:xfrm>
        </p:spPr>
        <p:txBody>
          <a:bodyPr>
            <a:normAutofit fontScale="92500" lnSpcReduction="20000"/>
          </a:bodyPr>
          <a:lstStyle/>
          <a:p>
            <a:pPr marL="0" lvl="0" indent="0">
              <a:spcBef>
                <a:spcPts val="0"/>
              </a:spcBef>
              <a:buNone/>
            </a:pPr>
            <a:endParaRPr lang="ru-RU" sz="1300" dirty="0">
              <a:solidFill>
                <a:srgbClr val="C0504D">
                  <a:lumMod val="60000"/>
                  <a:lumOff val="40000"/>
                </a:srgbClr>
              </a:solidFill>
            </a:endParaRPr>
          </a:p>
          <a:p>
            <a:pPr marL="0" lvl="0" indent="0">
              <a:buNone/>
            </a:pPr>
            <a:r>
              <a:rPr lang="ru-RU" sz="19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</a:t>
            </a:r>
            <a:r>
              <a:rPr lang="ru-RU" sz="1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рождения</a:t>
            </a:r>
            <a:r>
              <a:rPr lang="en-US" sz="1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08.01.1974г.</a:t>
            </a:r>
          </a:p>
          <a:p>
            <a:pPr marL="0" lvl="0" indent="0">
              <a:buNone/>
            </a:pPr>
            <a:r>
              <a:rPr lang="ru-RU" sz="19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Профессиональное образование</a:t>
            </a:r>
            <a:r>
              <a:rPr lang="en-US" sz="19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9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классов, МГПИ    </a:t>
            </a:r>
          </a:p>
          <a:p>
            <a:pPr marL="0" lvl="0" indent="0">
              <a:buNone/>
            </a:pPr>
            <a:r>
              <a:rPr lang="ru-RU" sz="19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9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им.М.Е.Евсевьева</a:t>
            </a:r>
            <a:r>
              <a:rPr lang="ru-RU" sz="19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file"/>
              </a:rPr>
              <a:t>диплом ЭВ №586274</a:t>
            </a:r>
            <a:endParaRPr lang="ru-RU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19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выдачи</a:t>
            </a:r>
            <a:r>
              <a:rPr lang="en-US" sz="1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9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27.06.1996 г.</a:t>
            </a:r>
          </a:p>
          <a:p>
            <a:pPr marL="0" indent="0">
              <a:buNone/>
            </a:pPr>
            <a:r>
              <a:rPr lang="ru-RU" sz="19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Общий трудовой стаж</a:t>
            </a:r>
            <a:r>
              <a:rPr lang="en-US" sz="1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9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</a:t>
            </a:r>
            <a:r>
              <a:rPr lang="ru-RU" sz="19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  <a:p>
            <a:pPr marL="0" lvl="0" indent="0">
              <a:buNone/>
            </a:pPr>
            <a:r>
              <a:rPr lang="ru-RU" sz="19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Стаж </a:t>
            </a:r>
            <a:r>
              <a:rPr lang="ru-RU" sz="1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педагогической работы (по специальности</a:t>
            </a:r>
            <a:r>
              <a:rPr lang="ru-RU" sz="1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):</a:t>
            </a:r>
            <a:r>
              <a:rPr lang="ru-RU" sz="19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10 лет</a:t>
            </a:r>
          </a:p>
          <a:p>
            <a:pPr marL="0" lvl="0" indent="0">
              <a:buNone/>
            </a:pPr>
            <a:r>
              <a:rPr lang="ru-RU" sz="1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Стаж </a:t>
            </a:r>
            <a:r>
              <a:rPr lang="ru-RU" sz="1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педагогической </a:t>
            </a:r>
            <a:r>
              <a:rPr lang="ru-RU" sz="1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работы в данной организации: </a:t>
            </a:r>
            <a:r>
              <a:rPr lang="ru-RU" sz="19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7,5 лет</a:t>
            </a:r>
          </a:p>
          <a:p>
            <a:pPr marL="0" lvl="0" indent="0">
              <a:buNone/>
            </a:pPr>
            <a:r>
              <a:rPr lang="ru-RU" sz="1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Наличие </a:t>
            </a:r>
            <a:r>
              <a:rPr lang="ru-RU" sz="1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квалификационной категории</a:t>
            </a:r>
            <a:r>
              <a:rPr lang="en-US" sz="1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9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</a:t>
            </a:r>
          </a:p>
          <a:p>
            <a:pPr marL="0" lvl="0" indent="0">
              <a:buNone/>
            </a:pPr>
            <a:r>
              <a:rPr lang="ru-RU" sz="19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Звание</a:t>
            </a:r>
            <a:r>
              <a:rPr lang="en-US" sz="1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9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</a:t>
            </a:r>
          </a:p>
          <a:p>
            <a:pPr marL="0" lvl="0" indent="0">
              <a:buNone/>
            </a:pPr>
            <a:r>
              <a:rPr lang="ru-RU" sz="19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Дата </a:t>
            </a:r>
            <a:r>
              <a:rPr lang="ru-RU" sz="1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последней аттестации: </a:t>
            </a:r>
            <a:r>
              <a:rPr lang="ru-RU" sz="19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22. 12.2015г</a:t>
            </a:r>
            <a:r>
              <a:rPr lang="ru-RU" sz="19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Занимаемая </a:t>
            </a:r>
            <a:r>
              <a:rPr lang="ru-RU" sz="1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должность: </a:t>
            </a:r>
            <a:r>
              <a:rPr lang="ru-RU" sz="19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Профессиональная </a:t>
            </a:r>
            <a:r>
              <a:rPr lang="ru-RU" sz="1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переподготовка: </a:t>
            </a:r>
            <a:r>
              <a:rPr lang="ru-RU" sz="19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2016 г. - по программе ""Педагогика </a:t>
            </a:r>
            <a:r>
              <a:rPr lang="ru-RU" sz="19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9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и </a:t>
            </a:r>
            <a:r>
              <a:rPr lang="ru-RU" sz="19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методика дошкольного образования"" в ГБУ  ДПО «МРИО»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9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№ </a:t>
            </a:r>
            <a:r>
              <a:rPr lang="ru-RU" sz="19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диплома </a:t>
            </a:r>
            <a:r>
              <a:rPr lang="ru-RU" sz="19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132402510027 </a:t>
            </a:r>
            <a:r>
              <a:rPr lang="ru-RU" sz="19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9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дата выдачи 20 мая 2016г</a:t>
            </a:r>
            <a:r>
              <a:rPr lang="ru-RU" sz="1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1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endParaRPr lang="ru-RU" sz="1900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9523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7229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1281112"/>
            <a:ext cx="8172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Повышение квалификации: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"Оказание первой помощи, ГБУ ДПО "МРИО" сертификат № 1954 Пр.№379 от 01.12.2017;</a:t>
            </a:r>
            <a:b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ГБУ ДПО "МРИО" "Современные подходы к организации образования дошкольников в новых условиях", 08.10.18-22.10.18</a:t>
            </a:r>
          </a:p>
          <a:p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Академия «Просвещение»       </a:t>
            </a:r>
          </a:p>
          <a:p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«Формирование профессиональных компетенций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тьюторов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, обеспечивающих     </a:t>
            </a:r>
          </a:p>
          <a:p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сопровождение педагогической работы с детьми дошкольного возраста, для которых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русский язык является неродным»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с 09.09.2019-20.10.2019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Ссылка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на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 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https://youtube.com/channel/UCRsdHGSJrm_PgM3HWsAnYUQ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Ссылки на видео занятий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://youtu.be/eqA0MCqZumU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https://youtu.be/JD8StkB8DL8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271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4599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Admin\Searches\Desktop\МАМА\image ГАЛИНА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51720" y="463815"/>
            <a:ext cx="4320000" cy="6003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5046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4420"/>
            <a:ext cx="9144000" cy="6858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57" y="693941"/>
            <a:ext cx="3945266" cy="5580000"/>
          </a:xfrm>
          <a:prstGeom prst="rect">
            <a:avLst/>
          </a:prstGeom>
          <a:solidFill>
            <a:srgbClr val="FFFFFF">
              <a:shade val="85000"/>
            </a:srgbClr>
          </a:solidFill>
          <a:ln w="9525">
            <a:solidFill>
              <a:srgbClr val="C00000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3737" y="728651"/>
            <a:ext cx="3857895" cy="5457306"/>
          </a:xfrm>
          <a:prstGeom prst="rect">
            <a:avLst/>
          </a:prstGeom>
          <a:solidFill>
            <a:srgbClr val="FFFFFF">
              <a:shade val="85000"/>
            </a:srgbClr>
          </a:solidFill>
          <a:ln w="9525">
            <a:solidFill>
              <a:srgbClr val="C00000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883179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2719" y="729000"/>
            <a:ext cx="3945843" cy="5580000"/>
          </a:xfrm>
          <a:prstGeom prst="rect">
            <a:avLst/>
          </a:prstGeom>
          <a:solidFill>
            <a:srgbClr val="FFFFFF">
              <a:shade val="85000"/>
            </a:srgbClr>
          </a:solidFill>
          <a:ln w="9525">
            <a:solidFill>
              <a:srgbClr val="C00000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20683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296144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8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28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1.Участие </a:t>
            </a:r>
            <a:r>
              <a:rPr lang="ru-RU" sz="28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в инновационной</a:t>
            </a:r>
            <a:br>
              <a:rPr lang="ru-RU" sz="28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28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(экспериментальной)</a:t>
            </a:r>
            <a:br>
              <a:rPr lang="ru-RU" sz="28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28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 деятельности</a:t>
            </a:r>
            <a:br>
              <a:rPr lang="ru-RU" sz="28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3568" y="1706918"/>
            <a:ext cx="3312000" cy="4645716"/>
          </a:xfrm>
          <a:prstGeom prst="rect">
            <a:avLst/>
          </a:prstGeom>
          <a:solidFill>
            <a:srgbClr val="FFFFFF">
              <a:shade val="85000"/>
            </a:srgbClr>
          </a:solidFill>
          <a:ln w="9525">
            <a:solidFill>
              <a:srgbClr val="C00000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7326" y="1584678"/>
            <a:ext cx="3309419" cy="4680000"/>
          </a:xfrm>
          <a:prstGeom prst="rect">
            <a:avLst/>
          </a:prstGeom>
          <a:solidFill>
            <a:srgbClr val="FFFFFF">
              <a:shade val="85000"/>
            </a:srgbClr>
          </a:solidFill>
          <a:ln w="9525">
            <a:solidFill>
              <a:srgbClr val="C00000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38523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F:\1 (2)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1232488"/>
            <a:ext cx="3561195" cy="5040000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5" descr="F:\10002 (2)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141"/>
          <a:stretch/>
        </p:blipFill>
        <p:spPr bwMode="auto">
          <a:xfrm>
            <a:off x="4860032" y="1233767"/>
            <a:ext cx="3583242" cy="5040000"/>
          </a:xfrm>
          <a:prstGeom prst="rect">
            <a:avLst/>
          </a:prstGeom>
          <a:ln w="3175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78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7053" y="3573016"/>
            <a:ext cx="3971410" cy="28080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4" t="19699" r="20238" b="9055"/>
          <a:stretch/>
        </p:blipFill>
        <p:spPr bwMode="auto">
          <a:xfrm>
            <a:off x="4230520" y="621000"/>
            <a:ext cx="4395885" cy="2808000"/>
          </a:xfrm>
          <a:prstGeom prst="rect">
            <a:avLst/>
          </a:prstGeom>
          <a:solidFill>
            <a:srgbClr val="FFFFFF">
              <a:shade val="85000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Рисунок 4" descr="C:\Users\Admin\Searches\Desktop\фото для Курносовой\профориентация\20180112_094437.jpg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5053" y="621000"/>
            <a:ext cx="3384000" cy="3168000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92902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92088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32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32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32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2.Наставничество</a:t>
            </a:r>
            <a:r>
              <a:rPr lang="ru-RU" sz="32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32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1124744"/>
            <a:ext cx="3563471" cy="5040000"/>
          </a:xfrm>
          <a:prstGeom prst="rect">
            <a:avLst/>
          </a:prstGeom>
          <a:solidFill>
            <a:srgbClr val="FFFFFF">
              <a:shade val="85000"/>
            </a:srgbClr>
          </a:solidFill>
          <a:ln w="9525">
            <a:solidFill>
              <a:srgbClr val="C00000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124744"/>
            <a:ext cx="3563988" cy="5040000"/>
          </a:xfrm>
          <a:prstGeom prst="rect">
            <a:avLst/>
          </a:prstGeom>
          <a:solidFill>
            <a:srgbClr val="FFFFFF">
              <a:shade val="85000"/>
            </a:srgbClr>
          </a:solidFill>
          <a:ln w="9525">
            <a:solidFill>
              <a:srgbClr val="C00000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4368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941" y="-2298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92088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ru-RU" sz="32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32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32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32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32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32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32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32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31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3.Наличие </a:t>
            </a:r>
            <a:r>
              <a:rPr lang="ru-RU" sz="31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публикаций</a:t>
            </a:r>
            <a:r>
              <a:rPr lang="ru-RU" sz="32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32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32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32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2700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Интернет - публикации</a:t>
            </a:r>
            <a:r>
              <a:rPr lang="ru-RU" sz="32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32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32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endParaRPr lang="ru-RU" sz="27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552" y="1928485"/>
            <a:ext cx="2814890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0152" y="1934747"/>
            <a:ext cx="2802525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41757" y="2348880"/>
            <a:ext cx="2799910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949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72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80120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4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24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24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24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24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4.Результаты </a:t>
            </a:r>
            <a:r>
              <a:rPr lang="ru-RU" sz="24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участия воспитанников в</a:t>
            </a:r>
            <a:br>
              <a:rPr lang="ru-RU" sz="24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24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конкурсах, выставках, турнирах,</a:t>
            </a:r>
            <a:br>
              <a:rPr lang="ru-RU" sz="24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24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соревнованиях.</a:t>
            </a:r>
            <a:br>
              <a:rPr lang="ru-RU" sz="24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2700" dirty="0" smtClean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Интернет –конкурсы</a:t>
            </a:r>
            <a:br>
              <a:rPr lang="ru-RU" sz="2700" dirty="0" smtClean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700" dirty="0" smtClean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Международный уровень</a:t>
            </a:r>
            <a:endParaRPr lang="ru-RU" sz="27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2348880"/>
            <a:ext cx="2934393" cy="3956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5976" y="3070630"/>
            <a:ext cx="3961015" cy="280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790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уровень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8705" y="1298787"/>
            <a:ext cx="3308989" cy="46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 descr="C:\Users\Admin\Searches\Desktop\Конкурсы\Букина Лиза Портал педагога.jpe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2452" y="1317190"/>
            <a:ext cx="3310435" cy="46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85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93610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уровень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5400000">
            <a:off x="2118450" y="1898843"/>
            <a:ext cx="5040167" cy="37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55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Республиканский уровень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C:\Users\Admin\Searches\Desktop\Конкурсы\грамота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90853" y="1209150"/>
            <a:ext cx="3663614" cy="5040000"/>
          </a:xfrm>
          <a:prstGeom prst="rect">
            <a:avLst/>
          </a:prstGeom>
          <a:noFill/>
          <a:ln w="31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09150"/>
            <a:ext cx="3561621" cy="5040000"/>
          </a:xfrm>
          <a:prstGeom prst="rect">
            <a:avLst/>
          </a:prstGeom>
          <a:solidFill>
            <a:srgbClr val="FFFFFF">
              <a:shade val="85000"/>
            </a:srgbClr>
          </a:solidFill>
          <a:ln w="9525">
            <a:solidFill>
              <a:srgbClr val="C00000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8981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316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08912" cy="1080120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000" b="1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2000" b="1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2000" b="1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2000" b="1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6</a:t>
            </a:r>
            <a:r>
              <a:rPr lang="ru-RU" sz="2000" b="1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. </a:t>
            </a:r>
            <a:r>
              <a:rPr lang="ru-RU" sz="20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Выступления на заседаниях методических </a:t>
            </a:r>
            <a:r>
              <a:rPr lang="ru-RU" sz="20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советов, </a:t>
            </a:r>
            <a:r>
              <a:rPr lang="ru-RU" sz="20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научно-практических конференциях, педагогических </a:t>
            </a:r>
            <a:r>
              <a:rPr lang="ru-RU" sz="20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 чтениях</a:t>
            </a:r>
            <a:r>
              <a:rPr lang="ru-RU" sz="20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, </a:t>
            </a:r>
            <a:br>
              <a:rPr lang="ru-RU" sz="20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20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семинарах, секциях, </a:t>
            </a:r>
            <a:r>
              <a:rPr lang="ru-RU" sz="20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форумах, </a:t>
            </a:r>
            <a:r>
              <a:rPr lang="ru-RU" sz="20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радиопередачах</a:t>
            </a:r>
            <a:br>
              <a:rPr lang="ru-RU" sz="20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-5460000">
            <a:off x="2297413" y="100580"/>
            <a:ext cx="4549172" cy="77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171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0428" y="639000"/>
            <a:ext cx="3945843" cy="5580000"/>
          </a:xfrm>
          <a:prstGeom prst="rect">
            <a:avLst/>
          </a:prstGeom>
          <a:noFill/>
          <a:ln>
            <a:solidFill>
              <a:srgbClr val="C0000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847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6899" y="623867"/>
            <a:ext cx="3945843" cy="5580000"/>
          </a:xfrm>
          <a:prstGeom prst="rect">
            <a:avLst/>
          </a:prstGeom>
          <a:ln w="3175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376" y="639000"/>
            <a:ext cx="3945844" cy="5580000"/>
          </a:xfrm>
          <a:prstGeom prst="rect">
            <a:avLst/>
          </a:prstGeom>
          <a:ln w="3175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728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4071" y="30297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58045" y="692696"/>
            <a:ext cx="2799909" cy="39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87624" y="3050435"/>
            <a:ext cx="5670376" cy="3797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000"/>
              </a:spcAft>
            </a:pPr>
            <a:endParaRPr lang="ru-RU" b="1" dirty="0" smtClean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20000"/>
              </a:lnSpc>
              <a:spcAft>
                <a:spcPts val="1000"/>
              </a:spcAft>
            </a:pPr>
            <a:endParaRPr lang="ru-RU" b="1" dirty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20000"/>
              </a:lnSpc>
              <a:spcAft>
                <a:spcPts val="1000"/>
              </a:spcAft>
            </a:pPr>
            <a:endParaRPr lang="ru-RU" dirty="0" smtClean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20000"/>
              </a:lnSpc>
              <a:spcAft>
                <a:spcPts val="1000"/>
              </a:spcAft>
            </a:pPr>
            <a:endParaRPr lang="ru-RU" dirty="0" smtClean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Интервью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«Знакомство с профессиями в МБДОУ «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Атяшевский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детский сад №2»</a:t>
            </a:r>
            <a:endParaRPr lang="ru-RU" sz="1200" i="1" dirty="0">
              <a:ea typeface="Calibri"/>
              <a:cs typeface="Times New Roman"/>
            </a:endParaRP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https://www.youtube.com/watch?v=ubcjOUBvg1w</a:t>
            </a:r>
            <a:endParaRPr lang="ru-RU" sz="1200" i="1" dirty="0">
              <a:ea typeface="Calibri"/>
              <a:cs typeface="Times New Roman"/>
            </a:endParaRPr>
          </a:p>
          <a:p>
            <a:r>
              <a:rPr lang="ru-RU" dirty="0">
                <a:latin typeface="Times New Roman"/>
                <a:ea typeface="Calibri"/>
              </a:rPr>
              <a:t> (Национальное вещание  10 канал «Од </a:t>
            </a:r>
            <a:r>
              <a:rPr lang="ru-RU" dirty="0" err="1">
                <a:latin typeface="Times New Roman"/>
                <a:ea typeface="Calibri"/>
              </a:rPr>
              <a:t>пинге</a:t>
            </a:r>
            <a:r>
              <a:rPr lang="ru-RU" dirty="0">
                <a:latin typeface="Times New Roman"/>
                <a:ea typeface="Calibri"/>
              </a:rPr>
              <a:t>»)</a:t>
            </a:r>
            <a:endParaRPr lang="ru-RU" b="1" dirty="0" smtClean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20000"/>
              </a:lnSpc>
              <a:spcAft>
                <a:spcPts val="1000"/>
              </a:spcAft>
            </a:pPr>
            <a:endParaRPr lang="ru-RU" b="1" dirty="0" smtClean="0"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24"/>
          <a:stretch/>
        </p:blipFill>
        <p:spPr bwMode="auto">
          <a:xfrm>
            <a:off x="1043608" y="692696"/>
            <a:ext cx="3744676" cy="4068000"/>
          </a:xfrm>
          <a:prstGeom prst="rect">
            <a:avLst/>
          </a:prstGeom>
          <a:solidFill>
            <a:srgbClr val="FFFFFF">
              <a:shade val="85000"/>
            </a:srgbClr>
          </a:solidFill>
          <a:ln w="3175">
            <a:solidFill>
              <a:srgbClr val="C00000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9907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80120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8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28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7.Проведение </a:t>
            </a:r>
            <a:r>
              <a:rPr lang="ru-RU" sz="28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открытых занятий, </a:t>
            </a:r>
            <a:br>
              <a:rPr lang="ru-RU" sz="28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28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мастер-классов, мероприятий</a:t>
            </a:r>
            <a:br>
              <a:rPr lang="ru-RU" sz="28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340000">
            <a:off x="2142000" y="403197"/>
            <a:ext cx="4860000" cy="6854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624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2721" y="729000"/>
            <a:ext cx="3818558" cy="5400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988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8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28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10</a:t>
            </a:r>
            <a:r>
              <a:rPr lang="ru-RU" sz="28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.  Позитивные результаты работы с воспитанниками</a:t>
            </a:r>
            <a:br>
              <a:rPr lang="ru-RU" sz="28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60000">
            <a:off x="827584" y="1412776"/>
            <a:ext cx="3436206" cy="4860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60000">
            <a:off x="4932040" y="1412777"/>
            <a:ext cx="3436704" cy="4860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088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800" dirty="0" smtClean="0">
                <a:ln w="11430"/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2800" dirty="0" smtClean="0">
                <a:ln w="11430"/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2800" dirty="0" smtClean="0">
                <a:ln w="11430"/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11</a:t>
            </a:r>
            <a:r>
              <a:rPr lang="ru-RU" sz="2800" dirty="0">
                <a:ln w="11430"/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. Качество взаимодействия </a:t>
            </a:r>
            <a:br>
              <a:rPr lang="ru-RU" sz="2800" dirty="0">
                <a:ln w="11430"/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2800" dirty="0">
                <a:ln w="11430"/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с родителями</a:t>
            </a:r>
            <a:br>
              <a:rPr lang="ru-RU" sz="2800" dirty="0">
                <a:ln w="11430"/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3436206" cy="4860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9600" y="1375614"/>
            <a:ext cx="3436704" cy="4860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730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30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8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28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28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13</a:t>
            </a:r>
            <a:r>
              <a:rPr lang="ru-RU" sz="28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. Участие педагога в профессиональных конкурсах</a:t>
            </a:r>
            <a:br>
              <a:rPr lang="ru-RU" sz="28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Интернет - конкурсы</a:t>
            </a:r>
            <a:r>
              <a:rPr lang="ru-RU" sz="2800" dirty="0" smtClean="0">
                <a:solidFill>
                  <a:srgbClr val="C00000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2800" dirty="0" smtClean="0">
                <a:solidFill>
                  <a:srgbClr val="C00000"/>
                </a:solidFill>
                <a:latin typeface="Bookman Old Style" pitchFamily="18" charset="0"/>
                <a:ea typeface="+mn-ea"/>
                <a:cs typeface="+mn-cs"/>
              </a:rPr>
            </a:br>
            <a:endParaRPr lang="ru-RU" sz="27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251" y="2060848"/>
            <a:ext cx="2799543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C:\Users\Admin\Searches\Desktop\2 гр.ран.в-та\Участие в конкурсах 2018-2019\119979Ф1.Б.2018.4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9115" y="2060848"/>
            <a:ext cx="2800659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dmin\Searches\Desktop\2 гр.ран.в-та\Участие в конкурсах 2018-2019\Certificate (1)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371" y="2204864"/>
            <a:ext cx="2800327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35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2798785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6136" y="495431"/>
            <a:ext cx="2799909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800" y="3573016"/>
            <a:ext cx="3971408" cy="28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 descr="C:\Users\Admin\Searches\Desktop\2 гр.ран.в-та\Участие в конкурсах 2018-2019\223129К1.1.2018.1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1672" y="543922"/>
            <a:ext cx="2800655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162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уровень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ttps://r1.nubex.ru/s4656-7e2/48fca89529_fit-in~1280x800~filters:no_upscale()__f3321_0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9100" y="1268760"/>
            <a:ext cx="3565800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73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296144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3200" dirty="0" smtClean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14</a:t>
            </a:r>
            <a:r>
              <a:rPr lang="ru-RU" sz="32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  <a:t>. Награды и поощрения педагога </a:t>
            </a:r>
            <a:br>
              <a:rPr lang="ru-RU" sz="3200" dirty="0">
                <a:solidFill>
                  <a:srgbClr val="FF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Муниципальный уровень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Admin\Searches\Desktop\Аттестация 2020\На портфолио\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844824"/>
            <a:ext cx="3179640" cy="45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dmin\Searches\Desktop\Аттестация 2020\На портфолио\1000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5076056" y="1844824"/>
            <a:ext cx="3180021" cy="45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440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Республиканский уровень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 descr="C:\Users\Admin\Searches\Desktop\Аттестация 2020\На портфолио\1000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04121" y="1268760"/>
            <a:ext cx="3535758" cy="50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95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1011" y="1412776"/>
            <a:ext cx="3468985" cy="46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680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1030</TotalTime>
  <Words>204</Words>
  <Application>Microsoft Office PowerPoint</Application>
  <PresentationFormat>Экран (4:3)</PresentationFormat>
  <Paragraphs>63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 Министерство образования РМ </vt:lpstr>
      <vt:lpstr> Общие сведения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 1.Участие в инновационной (экспериментальной)  деятельности </vt:lpstr>
      <vt:lpstr>Презентация PowerPoint</vt:lpstr>
      <vt:lpstr>Презентация PowerPoint</vt:lpstr>
      <vt:lpstr> 2.Наставничество </vt:lpstr>
      <vt:lpstr>    3.Наличие публикаций  Интернет - публикации   </vt:lpstr>
      <vt:lpstr>  4.Результаты участия воспитанников в конкурсах, выставках, турнирах, соревнованиях. Интернет –конкурсы Международный уровень</vt:lpstr>
      <vt:lpstr>Всероссийский уровень</vt:lpstr>
      <vt:lpstr>Муниципальный уровень</vt:lpstr>
      <vt:lpstr>Республиканский уровень</vt:lpstr>
      <vt:lpstr>  6. Выступления на заседаниях методических советов, научно-практических конференциях, педагогических  чтениях,  семинарах, секциях, форумах, радиопередачах </vt:lpstr>
      <vt:lpstr>Презентация PowerPoint</vt:lpstr>
      <vt:lpstr>Презентация PowerPoint</vt:lpstr>
      <vt:lpstr>Презентация PowerPoint</vt:lpstr>
      <vt:lpstr> 7.Проведение открытых занятий,  мастер-классов, мероприятий </vt:lpstr>
      <vt:lpstr>Презентация PowerPoint</vt:lpstr>
      <vt:lpstr> 10.  Позитивные результаты работы с воспитанниками </vt:lpstr>
      <vt:lpstr> 11. Качество взаимодействия  с родителями </vt:lpstr>
      <vt:lpstr>  13. Участие педагога в профессиональных конкурсах Интернет - конкурсы </vt:lpstr>
      <vt:lpstr>Презентация PowerPoint</vt:lpstr>
      <vt:lpstr>Муниципальный уровень</vt:lpstr>
      <vt:lpstr>14. Награды и поощрения педагога  Муниципальный уровень</vt:lpstr>
      <vt:lpstr>Республиканский уровень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РМ</dc:title>
  <dc:creator>Admin</dc:creator>
  <cp:lastModifiedBy>Admin</cp:lastModifiedBy>
  <cp:revision>74</cp:revision>
  <dcterms:created xsi:type="dcterms:W3CDTF">2020-08-06T03:48:46Z</dcterms:created>
  <dcterms:modified xsi:type="dcterms:W3CDTF">2020-10-08T18:50:21Z</dcterms:modified>
</cp:coreProperties>
</file>